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36F35-2312-42B3-9C72-0E6D3ABB87A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66237B-F6E3-4B31-9647-7E4E1ED1216D}">
      <dgm:prSet phldrT="[Текст]"/>
      <dgm:spPr/>
      <dgm:t>
        <a:bodyPr/>
        <a:lstStyle/>
        <a:p>
          <a:r>
            <a:rPr lang="ru-RU" dirty="0" smtClean="0"/>
            <a:t>Миф=</a:t>
          </a:r>
          <a:r>
            <a:rPr lang="ru-RU" dirty="0" err="1" smtClean="0"/>
            <a:t>сл</a:t>
          </a:r>
          <a:r>
            <a:rPr lang="en-US" dirty="0" smtClean="0"/>
            <a:t>o</a:t>
          </a:r>
          <a:r>
            <a:rPr lang="ru-RU" dirty="0" smtClean="0"/>
            <a:t>во</a:t>
          </a:r>
          <a:endParaRPr lang="ru-RU" dirty="0"/>
        </a:p>
      </dgm:t>
    </dgm:pt>
    <dgm:pt modelId="{3A19ECDB-0AEE-4965-8805-5A0B9C0478D4}" type="parTrans" cxnId="{03242922-B73B-4AA3-AB1D-034764C3B9E2}">
      <dgm:prSet/>
      <dgm:spPr/>
      <dgm:t>
        <a:bodyPr/>
        <a:lstStyle/>
        <a:p>
          <a:endParaRPr lang="ru-RU"/>
        </a:p>
      </dgm:t>
    </dgm:pt>
    <dgm:pt modelId="{8D89FA0D-A819-4BBF-A46C-2F751B9F9593}" type="sibTrans" cxnId="{03242922-B73B-4AA3-AB1D-034764C3B9E2}">
      <dgm:prSet/>
      <dgm:spPr/>
      <dgm:t>
        <a:bodyPr/>
        <a:lstStyle/>
        <a:p>
          <a:endParaRPr lang="ru-RU"/>
        </a:p>
      </dgm:t>
    </dgm:pt>
    <dgm:pt modelId="{F5466307-C108-4FCD-BABE-52C6F77043E1}">
      <dgm:prSet phldrT="[Текст]"/>
      <dgm:spPr/>
      <dgm:t>
        <a:bodyPr/>
        <a:lstStyle/>
        <a:p>
          <a:r>
            <a:rPr lang="pl-PL" dirty="0" smtClean="0"/>
            <a:t>m</a:t>
          </a:r>
          <a:r>
            <a:rPr lang="en-US" dirty="0" err="1" smtClean="0"/>
            <a:t>ythos</a:t>
          </a:r>
          <a:endParaRPr lang="ru-RU" dirty="0"/>
        </a:p>
      </dgm:t>
    </dgm:pt>
    <dgm:pt modelId="{660E29CE-B760-4971-8E6F-AAC031424F68}" type="parTrans" cxnId="{24F52A65-B330-4DB0-A379-21C7B4D5C22B}">
      <dgm:prSet/>
      <dgm:spPr/>
      <dgm:t>
        <a:bodyPr/>
        <a:lstStyle/>
        <a:p>
          <a:endParaRPr lang="ru-RU"/>
        </a:p>
      </dgm:t>
    </dgm:pt>
    <dgm:pt modelId="{B8C46DB9-5028-4077-8D17-E4B747DC63AC}" type="sibTrans" cxnId="{24F52A65-B330-4DB0-A379-21C7B4D5C22B}">
      <dgm:prSet/>
      <dgm:spPr/>
      <dgm:t>
        <a:bodyPr/>
        <a:lstStyle/>
        <a:p>
          <a:endParaRPr lang="ru-RU"/>
        </a:p>
      </dgm:t>
    </dgm:pt>
    <dgm:pt modelId="{47942388-853D-4413-8364-61950784AB90}">
      <dgm:prSet phldrT="[Текст]"/>
      <dgm:spPr/>
      <dgm:t>
        <a:bodyPr/>
        <a:lstStyle/>
        <a:p>
          <a:r>
            <a:rPr lang="en-US" dirty="0" smtClean="0"/>
            <a:t>logos</a:t>
          </a:r>
          <a:endParaRPr lang="ru-RU" dirty="0"/>
        </a:p>
      </dgm:t>
    </dgm:pt>
    <dgm:pt modelId="{DDAF3AEC-DE2A-40F3-AD60-D6078269CEA9}" type="parTrans" cxnId="{E54338D1-630A-4C5F-A333-99E6839A44FC}">
      <dgm:prSet/>
      <dgm:spPr/>
      <dgm:t>
        <a:bodyPr/>
        <a:lstStyle/>
        <a:p>
          <a:endParaRPr lang="ru-RU"/>
        </a:p>
      </dgm:t>
    </dgm:pt>
    <dgm:pt modelId="{CE0B299D-3D30-4697-8D88-B1CC508DA96D}" type="sibTrans" cxnId="{E54338D1-630A-4C5F-A333-99E6839A44FC}">
      <dgm:prSet/>
      <dgm:spPr/>
      <dgm:t>
        <a:bodyPr/>
        <a:lstStyle/>
        <a:p>
          <a:endParaRPr lang="ru-RU"/>
        </a:p>
      </dgm:t>
    </dgm:pt>
    <dgm:pt modelId="{EFC46A2F-C58C-45DF-93BD-2FE3E4C669EA}">
      <dgm:prSet phldrT="[Текст]"/>
      <dgm:spPr/>
      <dgm:t>
        <a:bodyPr/>
        <a:lstStyle/>
        <a:p>
          <a:r>
            <a:rPr lang="en-US" dirty="0" smtClean="0"/>
            <a:t>epos</a:t>
          </a:r>
          <a:endParaRPr lang="ru-RU" dirty="0"/>
        </a:p>
      </dgm:t>
    </dgm:pt>
    <dgm:pt modelId="{E8F17840-8052-4353-8A58-C50D53336635}" type="parTrans" cxnId="{F4BCD543-26DC-4D37-9B6A-91AD1032BF3E}">
      <dgm:prSet/>
      <dgm:spPr/>
      <dgm:t>
        <a:bodyPr/>
        <a:lstStyle/>
        <a:p>
          <a:endParaRPr lang="ru-RU"/>
        </a:p>
      </dgm:t>
    </dgm:pt>
    <dgm:pt modelId="{F8385A6B-44A4-4EA0-A56A-4248213CD072}" type="sibTrans" cxnId="{F4BCD543-26DC-4D37-9B6A-91AD1032BF3E}">
      <dgm:prSet/>
      <dgm:spPr/>
      <dgm:t>
        <a:bodyPr/>
        <a:lstStyle/>
        <a:p>
          <a:endParaRPr lang="ru-RU"/>
        </a:p>
      </dgm:t>
    </dgm:pt>
    <dgm:pt modelId="{729080A9-4A40-4CFC-9DBB-F63F05A56DA2}" type="pres">
      <dgm:prSet presAssocID="{A5D36F35-2312-42B3-9C72-0E6D3ABB87A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EBBC83-0A61-400D-9E73-AC0696791AC9}" type="pres">
      <dgm:prSet presAssocID="{AD66237B-F6E3-4B31-9647-7E4E1ED1216D}" presName="hierRoot1" presStyleCnt="0">
        <dgm:presLayoutVars>
          <dgm:hierBranch val="init"/>
        </dgm:presLayoutVars>
      </dgm:prSet>
      <dgm:spPr/>
    </dgm:pt>
    <dgm:pt modelId="{CC9D2F35-A54C-4659-A150-CC8E2096ADF8}" type="pres">
      <dgm:prSet presAssocID="{AD66237B-F6E3-4B31-9647-7E4E1ED1216D}" presName="rootComposite1" presStyleCnt="0"/>
      <dgm:spPr/>
    </dgm:pt>
    <dgm:pt modelId="{EAC2D35B-ED3D-4892-9CB5-8F13F6E5F90B}" type="pres">
      <dgm:prSet presAssocID="{AD66237B-F6E3-4B31-9647-7E4E1ED1216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CFA417-34F7-4676-A9F8-6E24C13DA00C}" type="pres">
      <dgm:prSet presAssocID="{AD66237B-F6E3-4B31-9647-7E4E1ED1216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3240E20-B03E-4AE8-8D00-2115E1246D28}" type="pres">
      <dgm:prSet presAssocID="{AD66237B-F6E3-4B31-9647-7E4E1ED1216D}" presName="hierChild2" presStyleCnt="0"/>
      <dgm:spPr/>
    </dgm:pt>
    <dgm:pt modelId="{7EBA554A-A55B-46FB-9973-F0603561948C}" type="pres">
      <dgm:prSet presAssocID="{660E29CE-B760-4971-8E6F-AAC031424F68}" presName="Name37" presStyleLbl="parChTrans1D2" presStyleIdx="0" presStyleCnt="3"/>
      <dgm:spPr/>
      <dgm:t>
        <a:bodyPr/>
        <a:lstStyle/>
        <a:p>
          <a:endParaRPr lang="ru-RU"/>
        </a:p>
      </dgm:t>
    </dgm:pt>
    <dgm:pt modelId="{74EB52FF-6383-41FD-BE95-B9E0F1D4D781}" type="pres">
      <dgm:prSet presAssocID="{F5466307-C108-4FCD-BABE-52C6F77043E1}" presName="hierRoot2" presStyleCnt="0">
        <dgm:presLayoutVars>
          <dgm:hierBranch val="init"/>
        </dgm:presLayoutVars>
      </dgm:prSet>
      <dgm:spPr/>
    </dgm:pt>
    <dgm:pt modelId="{D7CE49A3-549A-4572-9E53-57815036EB96}" type="pres">
      <dgm:prSet presAssocID="{F5466307-C108-4FCD-BABE-52C6F77043E1}" presName="rootComposite" presStyleCnt="0"/>
      <dgm:spPr/>
    </dgm:pt>
    <dgm:pt modelId="{4EEF85B0-9B62-47E3-821F-384F71849126}" type="pres">
      <dgm:prSet presAssocID="{F5466307-C108-4FCD-BABE-52C6F77043E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C5D29A-1CF9-4A7F-AC73-3E8AB287E1BA}" type="pres">
      <dgm:prSet presAssocID="{F5466307-C108-4FCD-BABE-52C6F77043E1}" presName="rootConnector" presStyleLbl="node2" presStyleIdx="0" presStyleCnt="3"/>
      <dgm:spPr/>
      <dgm:t>
        <a:bodyPr/>
        <a:lstStyle/>
        <a:p>
          <a:endParaRPr lang="ru-RU"/>
        </a:p>
      </dgm:t>
    </dgm:pt>
    <dgm:pt modelId="{FBB387BA-AE4C-4C9B-83DB-52D657269BA0}" type="pres">
      <dgm:prSet presAssocID="{F5466307-C108-4FCD-BABE-52C6F77043E1}" presName="hierChild4" presStyleCnt="0"/>
      <dgm:spPr/>
    </dgm:pt>
    <dgm:pt modelId="{ED9CC777-E8DC-44A6-8DD5-FAF0D53FABB8}" type="pres">
      <dgm:prSet presAssocID="{F5466307-C108-4FCD-BABE-52C6F77043E1}" presName="hierChild5" presStyleCnt="0"/>
      <dgm:spPr/>
    </dgm:pt>
    <dgm:pt modelId="{BE03AAE2-FDC6-4C22-ACB1-AECDA7606B95}" type="pres">
      <dgm:prSet presAssocID="{DDAF3AEC-DE2A-40F3-AD60-D6078269CEA9}" presName="Name37" presStyleLbl="parChTrans1D2" presStyleIdx="1" presStyleCnt="3"/>
      <dgm:spPr/>
      <dgm:t>
        <a:bodyPr/>
        <a:lstStyle/>
        <a:p>
          <a:endParaRPr lang="ru-RU"/>
        </a:p>
      </dgm:t>
    </dgm:pt>
    <dgm:pt modelId="{B4DE9051-476D-43A2-AD9B-58CA8F7E6402}" type="pres">
      <dgm:prSet presAssocID="{47942388-853D-4413-8364-61950784AB90}" presName="hierRoot2" presStyleCnt="0">
        <dgm:presLayoutVars>
          <dgm:hierBranch val="init"/>
        </dgm:presLayoutVars>
      </dgm:prSet>
      <dgm:spPr/>
    </dgm:pt>
    <dgm:pt modelId="{94C7B438-DAEB-497C-A5CE-C365EF18E6D2}" type="pres">
      <dgm:prSet presAssocID="{47942388-853D-4413-8364-61950784AB90}" presName="rootComposite" presStyleCnt="0"/>
      <dgm:spPr/>
    </dgm:pt>
    <dgm:pt modelId="{69EC1A7B-5822-497F-B6D5-26B9EC6FABFA}" type="pres">
      <dgm:prSet presAssocID="{47942388-853D-4413-8364-61950784AB9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CCBAF0-FA65-4BE3-ACBB-C51A790AC873}" type="pres">
      <dgm:prSet presAssocID="{47942388-853D-4413-8364-61950784AB90}" presName="rootConnector" presStyleLbl="node2" presStyleIdx="1" presStyleCnt="3"/>
      <dgm:spPr/>
      <dgm:t>
        <a:bodyPr/>
        <a:lstStyle/>
        <a:p>
          <a:endParaRPr lang="ru-RU"/>
        </a:p>
      </dgm:t>
    </dgm:pt>
    <dgm:pt modelId="{54995DFC-C31A-458E-8C8F-1ACF885834D2}" type="pres">
      <dgm:prSet presAssocID="{47942388-853D-4413-8364-61950784AB90}" presName="hierChild4" presStyleCnt="0"/>
      <dgm:spPr/>
    </dgm:pt>
    <dgm:pt modelId="{840B137C-F7DD-4C08-9FFF-0525F5A4A61F}" type="pres">
      <dgm:prSet presAssocID="{47942388-853D-4413-8364-61950784AB90}" presName="hierChild5" presStyleCnt="0"/>
      <dgm:spPr/>
    </dgm:pt>
    <dgm:pt modelId="{F529AA9A-858A-40C6-AD59-F6F82F944B23}" type="pres">
      <dgm:prSet presAssocID="{E8F17840-8052-4353-8A58-C50D53336635}" presName="Name37" presStyleLbl="parChTrans1D2" presStyleIdx="2" presStyleCnt="3"/>
      <dgm:spPr/>
      <dgm:t>
        <a:bodyPr/>
        <a:lstStyle/>
        <a:p>
          <a:endParaRPr lang="ru-RU"/>
        </a:p>
      </dgm:t>
    </dgm:pt>
    <dgm:pt modelId="{B3125623-5131-48C8-ADE3-F3CE0965B58F}" type="pres">
      <dgm:prSet presAssocID="{EFC46A2F-C58C-45DF-93BD-2FE3E4C669EA}" presName="hierRoot2" presStyleCnt="0">
        <dgm:presLayoutVars>
          <dgm:hierBranch val="init"/>
        </dgm:presLayoutVars>
      </dgm:prSet>
      <dgm:spPr/>
    </dgm:pt>
    <dgm:pt modelId="{E0538572-D597-4607-BF5C-5A8490B16A9F}" type="pres">
      <dgm:prSet presAssocID="{EFC46A2F-C58C-45DF-93BD-2FE3E4C669EA}" presName="rootComposite" presStyleCnt="0"/>
      <dgm:spPr/>
    </dgm:pt>
    <dgm:pt modelId="{3AA44B67-BA72-40AC-BF5D-409C30A8BF40}" type="pres">
      <dgm:prSet presAssocID="{EFC46A2F-C58C-45DF-93BD-2FE3E4C669E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B3355E-B11B-4474-BEC1-E1F590DBC77B}" type="pres">
      <dgm:prSet presAssocID="{EFC46A2F-C58C-45DF-93BD-2FE3E4C669EA}" presName="rootConnector" presStyleLbl="node2" presStyleIdx="2" presStyleCnt="3"/>
      <dgm:spPr/>
      <dgm:t>
        <a:bodyPr/>
        <a:lstStyle/>
        <a:p>
          <a:endParaRPr lang="ru-RU"/>
        </a:p>
      </dgm:t>
    </dgm:pt>
    <dgm:pt modelId="{17C9780D-E0AA-4FBB-9B02-940B729A4A71}" type="pres">
      <dgm:prSet presAssocID="{EFC46A2F-C58C-45DF-93BD-2FE3E4C669EA}" presName="hierChild4" presStyleCnt="0"/>
      <dgm:spPr/>
    </dgm:pt>
    <dgm:pt modelId="{414E913B-D1F2-462D-81BD-AC54169C9BFB}" type="pres">
      <dgm:prSet presAssocID="{EFC46A2F-C58C-45DF-93BD-2FE3E4C669EA}" presName="hierChild5" presStyleCnt="0"/>
      <dgm:spPr/>
    </dgm:pt>
    <dgm:pt modelId="{36260268-9C73-4FE1-AA5C-CEE376A26A2A}" type="pres">
      <dgm:prSet presAssocID="{AD66237B-F6E3-4B31-9647-7E4E1ED1216D}" presName="hierChild3" presStyleCnt="0"/>
      <dgm:spPr/>
    </dgm:pt>
  </dgm:ptLst>
  <dgm:cxnLst>
    <dgm:cxn modelId="{6199745D-BAB6-4B09-B8F4-5DDA06F8C809}" type="presOf" srcId="{660E29CE-B760-4971-8E6F-AAC031424F68}" destId="{7EBA554A-A55B-46FB-9973-F0603561948C}" srcOrd="0" destOrd="0" presId="urn:microsoft.com/office/officeart/2005/8/layout/orgChart1"/>
    <dgm:cxn modelId="{0421FD14-DE62-4BF9-896C-5250C837B23F}" type="presOf" srcId="{AD66237B-F6E3-4B31-9647-7E4E1ED1216D}" destId="{0DCFA417-34F7-4676-A9F8-6E24C13DA00C}" srcOrd="1" destOrd="0" presId="urn:microsoft.com/office/officeart/2005/8/layout/orgChart1"/>
    <dgm:cxn modelId="{AB6B6E0A-78F3-439E-B969-CC53AF2DD6D1}" type="presOf" srcId="{A5D36F35-2312-42B3-9C72-0E6D3ABB87AC}" destId="{729080A9-4A40-4CFC-9DBB-F63F05A56DA2}" srcOrd="0" destOrd="0" presId="urn:microsoft.com/office/officeart/2005/8/layout/orgChart1"/>
    <dgm:cxn modelId="{286F040D-742B-4335-B9C4-7D0CE9E0F7C1}" type="presOf" srcId="{DDAF3AEC-DE2A-40F3-AD60-D6078269CEA9}" destId="{BE03AAE2-FDC6-4C22-ACB1-AECDA7606B95}" srcOrd="0" destOrd="0" presId="urn:microsoft.com/office/officeart/2005/8/layout/orgChart1"/>
    <dgm:cxn modelId="{03242922-B73B-4AA3-AB1D-034764C3B9E2}" srcId="{A5D36F35-2312-42B3-9C72-0E6D3ABB87AC}" destId="{AD66237B-F6E3-4B31-9647-7E4E1ED1216D}" srcOrd="0" destOrd="0" parTransId="{3A19ECDB-0AEE-4965-8805-5A0B9C0478D4}" sibTransId="{8D89FA0D-A819-4BBF-A46C-2F751B9F9593}"/>
    <dgm:cxn modelId="{12359399-E6A4-4C9D-BD62-AFB0D8230390}" type="presOf" srcId="{EFC46A2F-C58C-45DF-93BD-2FE3E4C669EA}" destId="{49B3355E-B11B-4474-BEC1-E1F590DBC77B}" srcOrd="1" destOrd="0" presId="urn:microsoft.com/office/officeart/2005/8/layout/orgChart1"/>
    <dgm:cxn modelId="{9C29F855-2B06-4672-A037-D766B00DAD87}" type="presOf" srcId="{F5466307-C108-4FCD-BABE-52C6F77043E1}" destId="{4EEF85B0-9B62-47E3-821F-384F71849126}" srcOrd="0" destOrd="0" presId="urn:microsoft.com/office/officeart/2005/8/layout/orgChart1"/>
    <dgm:cxn modelId="{238AB303-2475-43BB-9793-6C82B691F245}" type="presOf" srcId="{47942388-853D-4413-8364-61950784AB90}" destId="{26CCBAF0-FA65-4BE3-ACBB-C51A790AC873}" srcOrd="1" destOrd="0" presId="urn:microsoft.com/office/officeart/2005/8/layout/orgChart1"/>
    <dgm:cxn modelId="{D355B284-A069-4754-AA15-9AB7ABB7CE56}" type="presOf" srcId="{47942388-853D-4413-8364-61950784AB90}" destId="{69EC1A7B-5822-497F-B6D5-26B9EC6FABFA}" srcOrd="0" destOrd="0" presId="urn:microsoft.com/office/officeart/2005/8/layout/orgChart1"/>
    <dgm:cxn modelId="{24F52A65-B330-4DB0-A379-21C7B4D5C22B}" srcId="{AD66237B-F6E3-4B31-9647-7E4E1ED1216D}" destId="{F5466307-C108-4FCD-BABE-52C6F77043E1}" srcOrd="0" destOrd="0" parTransId="{660E29CE-B760-4971-8E6F-AAC031424F68}" sibTransId="{B8C46DB9-5028-4077-8D17-E4B747DC63AC}"/>
    <dgm:cxn modelId="{461CBB0B-5DDD-46F5-AE6D-BA0C0B011F8C}" type="presOf" srcId="{F5466307-C108-4FCD-BABE-52C6F77043E1}" destId="{2FC5D29A-1CF9-4A7F-AC73-3E8AB287E1BA}" srcOrd="1" destOrd="0" presId="urn:microsoft.com/office/officeart/2005/8/layout/orgChart1"/>
    <dgm:cxn modelId="{E54338D1-630A-4C5F-A333-99E6839A44FC}" srcId="{AD66237B-F6E3-4B31-9647-7E4E1ED1216D}" destId="{47942388-853D-4413-8364-61950784AB90}" srcOrd="1" destOrd="0" parTransId="{DDAF3AEC-DE2A-40F3-AD60-D6078269CEA9}" sibTransId="{CE0B299D-3D30-4697-8D88-B1CC508DA96D}"/>
    <dgm:cxn modelId="{CF2CE56B-55DE-4E54-8624-A91A483604E7}" type="presOf" srcId="{E8F17840-8052-4353-8A58-C50D53336635}" destId="{F529AA9A-858A-40C6-AD59-F6F82F944B23}" srcOrd="0" destOrd="0" presId="urn:microsoft.com/office/officeart/2005/8/layout/orgChart1"/>
    <dgm:cxn modelId="{6D0BA515-52D3-42CC-84B5-AD9653B3A42E}" type="presOf" srcId="{EFC46A2F-C58C-45DF-93BD-2FE3E4C669EA}" destId="{3AA44B67-BA72-40AC-BF5D-409C30A8BF40}" srcOrd="0" destOrd="0" presId="urn:microsoft.com/office/officeart/2005/8/layout/orgChart1"/>
    <dgm:cxn modelId="{F4BCD543-26DC-4D37-9B6A-91AD1032BF3E}" srcId="{AD66237B-F6E3-4B31-9647-7E4E1ED1216D}" destId="{EFC46A2F-C58C-45DF-93BD-2FE3E4C669EA}" srcOrd="2" destOrd="0" parTransId="{E8F17840-8052-4353-8A58-C50D53336635}" sibTransId="{F8385A6B-44A4-4EA0-A56A-4248213CD072}"/>
    <dgm:cxn modelId="{6C9CE0BA-02C9-4D94-B086-7C7B37150EB7}" type="presOf" srcId="{AD66237B-F6E3-4B31-9647-7E4E1ED1216D}" destId="{EAC2D35B-ED3D-4892-9CB5-8F13F6E5F90B}" srcOrd="0" destOrd="0" presId="urn:microsoft.com/office/officeart/2005/8/layout/orgChart1"/>
    <dgm:cxn modelId="{F4D7A613-20B5-47CE-8C99-624BB20EFCB7}" type="presParOf" srcId="{729080A9-4A40-4CFC-9DBB-F63F05A56DA2}" destId="{16EBBC83-0A61-400D-9E73-AC0696791AC9}" srcOrd="0" destOrd="0" presId="urn:microsoft.com/office/officeart/2005/8/layout/orgChart1"/>
    <dgm:cxn modelId="{E1027768-D56E-44F9-B041-0998E1072980}" type="presParOf" srcId="{16EBBC83-0A61-400D-9E73-AC0696791AC9}" destId="{CC9D2F35-A54C-4659-A150-CC8E2096ADF8}" srcOrd="0" destOrd="0" presId="urn:microsoft.com/office/officeart/2005/8/layout/orgChart1"/>
    <dgm:cxn modelId="{33ACBB0A-6C96-4EA4-93D7-0BE7A86B92E7}" type="presParOf" srcId="{CC9D2F35-A54C-4659-A150-CC8E2096ADF8}" destId="{EAC2D35B-ED3D-4892-9CB5-8F13F6E5F90B}" srcOrd="0" destOrd="0" presId="urn:microsoft.com/office/officeart/2005/8/layout/orgChart1"/>
    <dgm:cxn modelId="{AC42DBE6-6434-4EF4-A0A4-8C594F17439A}" type="presParOf" srcId="{CC9D2F35-A54C-4659-A150-CC8E2096ADF8}" destId="{0DCFA417-34F7-4676-A9F8-6E24C13DA00C}" srcOrd="1" destOrd="0" presId="urn:microsoft.com/office/officeart/2005/8/layout/orgChart1"/>
    <dgm:cxn modelId="{44EDCD5C-A238-43B7-A7F2-53571C3BFDB7}" type="presParOf" srcId="{16EBBC83-0A61-400D-9E73-AC0696791AC9}" destId="{B3240E20-B03E-4AE8-8D00-2115E1246D28}" srcOrd="1" destOrd="0" presId="urn:microsoft.com/office/officeart/2005/8/layout/orgChart1"/>
    <dgm:cxn modelId="{6DF05418-A148-4696-86CD-6DCCF7AF2F90}" type="presParOf" srcId="{B3240E20-B03E-4AE8-8D00-2115E1246D28}" destId="{7EBA554A-A55B-46FB-9973-F0603561948C}" srcOrd="0" destOrd="0" presId="urn:microsoft.com/office/officeart/2005/8/layout/orgChart1"/>
    <dgm:cxn modelId="{BF188DE5-E7D8-4C06-B4C6-509B2F75DCCD}" type="presParOf" srcId="{B3240E20-B03E-4AE8-8D00-2115E1246D28}" destId="{74EB52FF-6383-41FD-BE95-B9E0F1D4D781}" srcOrd="1" destOrd="0" presId="urn:microsoft.com/office/officeart/2005/8/layout/orgChart1"/>
    <dgm:cxn modelId="{E03FEB8A-DD3D-4156-9163-367C22415F9C}" type="presParOf" srcId="{74EB52FF-6383-41FD-BE95-B9E0F1D4D781}" destId="{D7CE49A3-549A-4572-9E53-57815036EB96}" srcOrd="0" destOrd="0" presId="urn:microsoft.com/office/officeart/2005/8/layout/orgChart1"/>
    <dgm:cxn modelId="{50704110-1E6A-491D-AE17-511DDA254028}" type="presParOf" srcId="{D7CE49A3-549A-4572-9E53-57815036EB96}" destId="{4EEF85B0-9B62-47E3-821F-384F71849126}" srcOrd="0" destOrd="0" presId="urn:microsoft.com/office/officeart/2005/8/layout/orgChart1"/>
    <dgm:cxn modelId="{3944A315-BF4B-4B43-B271-01EFCA6C2597}" type="presParOf" srcId="{D7CE49A3-549A-4572-9E53-57815036EB96}" destId="{2FC5D29A-1CF9-4A7F-AC73-3E8AB287E1BA}" srcOrd="1" destOrd="0" presId="urn:microsoft.com/office/officeart/2005/8/layout/orgChart1"/>
    <dgm:cxn modelId="{5FDE9639-4945-4B82-9EDC-B453797F3EB1}" type="presParOf" srcId="{74EB52FF-6383-41FD-BE95-B9E0F1D4D781}" destId="{FBB387BA-AE4C-4C9B-83DB-52D657269BA0}" srcOrd="1" destOrd="0" presId="urn:microsoft.com/office/officeart/2005/8/layout/orgChart1"/>
    <dgm:cxn modelId="{D8D3CA79-F8DA-43B7-9E90-5C4DD1962948}" type="presParOf" srcId="{74EB52FF-6383-41FD-BE95-B9E0F1D4D781}" destId="{ED9CC777-E8DC-44A6-8DD5-FAF0D53FABB8}" srcOrd="2" destOrd="0" presId="urn:microsoft.com/office/officeart/2005/8/layout/orgChart1"/>
    <dgm:cxn modelId="{28A73F6D-18C4-4408-80B5-E726881748BE}" type="presParOf" srcId="{B3240E20-B03E-4AE8-8D00-2115E1246D28}" destId="{BE03AAE2-FDC6-4C22-ACB1-AECDA7606B95}" srcOrd="2" destOrd="0" presId="urn:microsoft.com/office/officeart/2005/8/layout/orgChart1"/>
    <dgm:cxn modelId="{B2E47D01-66A7-4442-8FEC-9B87C1310DF7}" type="presParOf" srcId="{B3240E20-B03E-4AE8-8D00-2115E1246D28}" destId="{B4DE9051-476D-43A2-AD9B-58CA8F7E6402}" srcOrd="3" destOrd="0" presId="urn:microsoft.com/office/officeart/2005/8/layout/orgChart1"/>
    <dgm:cxn modelId="{6075E90B-A5ED-489F-85E4-578DB188A7D2}" type="presParOf" srcId="{B4DE9051-476D-43A2-AD9B-58CA8F7E6402}" destId="{94C7B438-DAEB-497C-A5CE-C365EF18E6D2}" srcOrd="0" destOrd="0" presId="urn:microsoft.com/office/officeart/2005/8/layout/orgChart1"/>
    <dgm:cxn modelId="{5156B648-A5B1-4E30-AFA4-32D5A4FD3778}" type="presParOf" srcId="{94C7B438-DAEB-497C-A5CE-C365EF18E6D2}" destId="{69EC1A7B-5822-497F-B6D5-26B9EC6FABFA}" srcOrd="0" destOrd="0" presId="urn:microsoft.com/office/officeart/2005/8/layout/orgChart1"/>
    <dgm:cxn modelId="{B7DE4725-10E8-49C5-A819-2F658D9C82DE}" type="presParOf" srcId="{94C7B438-DAEB-497C-A5CE-C365EF18E6D2}" destId="{26CCBAF0-FA65-4BE3-ACBB-C51A790AC873}" srcOrd="1" destOrd="0" presId="urn:microsoft.com/office/officeart/2005/8/layout/orgChart1"/>
    <dgm:cxn modelId="{19F71748-244C-4ECE-B475-590BEEDCB78B}" type="presParOf" srcId="{B4DE9051-476D-43A2-AD9B-58CA8F7E6402}" destId="{54995DFC-C31A-458E-8C8F-1ACF885834D2}" srcOrd="1" destOrd="0" presId="urn:microsoft.com/office/officeart/2005/8/layout/orgChart1"/>
    <dgm:cxn modelId="{EA27FC0E-C866-4D14-AC1A-3F9E6A3D5B46}" type="presParOf" srcId="{B4DE9051-476D-43A2-AD9B-58CA8F7E6402}" destId="{840B137C-F7DD-4C08-9FFF-0525F5A4A61F}" srcOrd="2" destOrd="0" presId="urn:microsoft.com/office/officeart/2005/8/layout/orgChart1"/>
    <dgm:cxn modelId="{AB064AF7-9FFF-4D72-8599-7692595AD734}" type="presParOf" srcId="{B3240E20-B03E-4AE8-8D00-2115E1246D28}" destId="{F529AA9A-858A-40C6-AD59-F6F82F944B23}" srcOrd="4" destOrd="0" presId="urn:microsoft.com/office/officeart/2005/8/layout/orgChart1"/>
    <dgm:cxn modelId="{C7D6668B-5F2F-4723-94FA-7D36B92AB5C8}" type="presParOf" srcId="{B3240E20-B03E-4AE8-8D00-2115E1246D28}" destId="{B3125623-5131-48C8-ADE3-F3CE0965B58F}" srcOrd="5" destOrd="0" presId="urn:microsoft.com/office/officeart/2005/8/layout/orgChart1"/>
    <dgm:cxn modelId="{3B91E131-DA10-426E-9E14-728D7BAA8A8C}" type="presParOf" srcId="{B3125623-5131-48C8-ADE3-F3CE0965B58F}" destId="{E0538572-D597-4607-BF5C-5A8490B16A9F}" srcOrd="0" destOrd="0" presId="urn:microsoft.com/office/officeart/2005/8/layout/orgChart1"/>
    <dgm:cxn modelId="{4319A550-2A46-42AC-918B-C66ABDEC9698}" type="presParOf" srcId="{E0538572-D597-4607-BF5C-5A8490B16A9F}" destId="{3AA44B67-BA72-40AC-BF5D-409C30A8BF40}" srcOrd="0" destOrd="0" presId="urn:microsoft.com/office/officeart/2005/8/layout/orgChart1"/>
    <dgm:cxn modelId="{1E60D24C-F0F5-4526-AD73-ECDA37CA0858}" type="presParOf" srcId="{E0538572-D597-4607-BF5C-5A8490B16A9F}" destId="{49B3355E-B11B-4474-BEC1-E1F590DBC77B}" srcOrd="1" destOrd="0" presId="urn:microsoft.com/office/officeart/2005/8/layout/orgChart1"/>
    <dgm:cxn modelId="{620A0BCE-9945-4AE4-A9ED-E82A61228F19}" type="presParOf" srcId="{B3125623-5131-48C8-ADE3-F3CE0965B58F}" destId="{17C9780D-E0AA-4FBB-9B02-940B729A4A71}" srcOrd="1" destOrd="0" presId="urn:microsoft.com/office/officeart/2005/8/layout/orgChart1"/>
    <dgm:cxn modelId="{72168104-338E-408E-8092-94476EA3A8C6}" type="presParOf" srcId="{B3125623-5131-48C8-ADE3-F3CE0965B58F}" destId="{414E913B-D1F2-462D-81BD-AC54169C9BFB}" srcOrd="2" destOrd="0" presId="urn:microsoft.com/office/officeart/2005/8/layout/orgChart1"/>
    <dgm:cxn modelId="{32AB4614-5C19-470B-AFEC-1943FECA979A}" type="presParOf" srcId="{16EBBC83-0A61-400D-9E73-AC0696791AC9}" destId="{36260268-9C73-4FE1-AA5C-CEE376A26A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9AA9A-858A-40C6-AD59-F6F82F944B23}">
      <dsp:nvSpPr>
        <dsp:cNvPr id="0" name=""/>
        <dsp:cNvSpPr/>
      </dsp:nvSpPr>
      <dsp:spPr>
        <a:xfrm>
          <a:off x="4448162" y="1805538"/>
          <a:ext cx="3147107" cy="546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096"/>
              </a:lnTo>
              <a:lnTo>
                <a:pt x="3147107" y="273096"/>
              </a:lnTo>
              <a:lnTo>
                <a:pt x="3147107" y="54619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03AAE2-FDC6-4C22-ACB1-AECDA7606B95}">
      <dsp:nvSpPr>
        <dsp:cNvPr id="0" name=""/>
        <dsp:cNvSpPr/>
      </dsp:nvSpPr>
      <dsp:spPr>
        <a:xfrm>
          <a:off x="4402442" y="1805538"/>
          <a:ext cx="91440" cy="546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619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A554A-A55B-46FB-9973-F0603561948C}">
      <dsp:nvSpPr>
        <dsp:cNvPr id="0" name=""/>
        <dsp:cNvSpPr/>
      </dsp:nvSpPr>
      <dsp:spPr>
        <a:xfrm>
          <a:off x="1301054" y="1805538"/>
          <a:ext cx="3147107" cy="546192"/>
        </a:xfrm>
        <a:custGeom>
          <a:avLst/>
          <a:gdLst/>
          <a:ahLst/>
          <a:cxnLst/>
          <a:rect l="0" t="0" r="0" b="0"/>
          <a:pathLst>
            <a:path>
              <a:moveTo>
                <a:pt x="3147107" y="0"/>
              </a:moveTo>
              <a:lnTo>
                <a:pt x="3147107" y="273096"/>
              </a:lnTo>
              <a:lnTo>
                <a:pt x="0" y="273096"/>
              </a:lnTo>
              <a:lnTo>
                <a:pt x="0" y="54619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C2D35B-ED3D-4892-9CB5-8F13F6E5F90B}">
      <dsp:nvSpPr>
        <dsp:cNvPr id="0" name=""/>
        <dsp:cNvSpPr/>
      </dsp:nvSpPr>
      <dsp:spPr>
        <a:xfrm>
          <a:off x="3147704" y="505080"/>
          <a:ext cx="2600915" cy="13004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Миф=</a:t>
          </a:r>
          <a:r>
            <a:rPr lang="ru-RU" sz="3800" kern="1200" dirty="0" err="1" smtClean="0"/>
            <a:t>сл</a:t>
          </a:r>
          <a:r>
            <a:rPr lang="en-US" sz="3800" kern="1200" dirty="0" smtClean="0"/>
            <a:t>o</a:t>
          </a:r>
          <a:r>
            <a:rPr lang="ru-RU" sz="3800" kern="1200" dirty="0" smtClean="0"/>
            <a:t>во</a:t>
          </a:r>
          <a:endParaRPr lang="ru-RU" sz="3800" kern="1200" dirty="0"/>
        </a:p>
      </dsp:txBody>
      <dsp:txXfrm>
        <a:off x="3147704" y="505080"/>
        <a:ext cx="2600915" cy="1300457"/>
      </dsp:txXfrm>
    </dsp:sp>
    <dsp:sp modelId="{4EEF85B0-9B62-47E3-821F-384F71849126}">
      <dsp:nvSpPr>
        <dsp:cNvPr id="0" name=""/>
        <dsp:cNvSpPr/>
      </dsp:nvSpPr>
      <dsp:spPr>
        <a:xfrm>
          <a:off x="597" y="2351730"/>
          <a:ext cx="2600915" cy="13004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m</a:t>
          </a:r>
          <a:r>
            <a:rPr lang="en-US" sz="3800" kern="1200" dirty="0" err="1" smtClean="0"/>
            <a:t>ythos</a:t>
          </a:r>
          <a:endParaRPr lang="ru-RU" sz="3800" kern="1200" dirty="0"/>
        </a:p>
      </dsp:txBody>
      <dsp:txXfrm>
        <a:off x="597" y="2351730"/>
        <a:ext cx="2600915" cy="1300457"/>
      </dsp:txXfrm>
    </dsp:sp>
    <dsp:sp modelId="{69EC1A7B-5822-497F-B6D5-26B9EC6FABFA}">
      <dsp:nvSpPr>
        <dsp:cNvPr id="0" name=""/>
        <dsp:cNvSpPr/>
      </dsp:nvSpPr>
      <dsp:spPr>
        <a:xfrm>
          <a:off x="3147704" y="2351730"/>
          <a:ext cx="2600915" cy="13004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logos</a:t>
          </a:r>
          <a:endParaRPr lang="ru-RU" sz="3800" kern="1200" dirty="0"/>
        </a:p>
      </dsp:txBody>
      <dsp:txXfrm>
        <a:off x="3147704" y="2351730"/>
        <a:ext cx="2600915" cy="1300457"/>
      </dsp:txXfrm>
    </dsp:sp>
    <dsp:sp modelId="{3AA44B67-BA72-40AC-BF5D-409C30A8BF40}">
      <dsp:nvSpPr>
        <dsp:cNvPr id="0" name=""/>
        <dsp:cNvSpPr/>
      </dsp:nvSpPr>
      <dsp:spPr>
        <a:xfrm>
          <a:off x="6294811" y="2351730"/>
          <a:ext cx="2600915" cy="13004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epos</a:t>
          </a:r>
          <a:endParaRPr lang="ru-RU" sz="3800" kern="1200" dirty="0"/>
        </a:p>
      </dsp:txBody>
      <dsp:txXfrm>
        <a:off x="6294811" y="2351730"/>
        <a:ext cx="2600915" cy="1300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0746-E026-4950-9F3A-698F4F482AD7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180F-DD2E-4440-A41F-E66B4B2AA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8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0746-E026-4950-9F3A-698F4F482AD7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180F-DD2E-4440-A41F-E66B4B2AA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7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0746-E026-4950-9F3A-698F4F482AD7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180F-DD2E-4440-A41F-E66B4B2AACD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3344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0746-E026-4950-9F3A-698F4F482AD7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180F-DD2E-4440-A41F-E66B4B2AA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06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0746-E026-4950-9F3A-698F4F482AD7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180F-DD2E-4440-A41F-E66B4B2AACD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8616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0746-E026-4950-9F3A-698F4F482AD7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180F-DD2E-4440-A41F-E66B4B2AA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175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0746-E026-4950-9F3A-698F4F482AD7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180F-DD2E-4440-A41F-E66B4B2AA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69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0746-E026-4950-9F3A-698F4F482AD7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180F-DD2E-4440-A41F-E66B4B2AA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7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0746-E026-4950-9F3A-698F4F482AD7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180F-DD2E-4440-A41F-E66B4B2AA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86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0746-E026-4950-9F3A-698F4F482AD7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180F-DD2E-4440-A41F-E66B4B2AA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3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0746-E026-4950-9F3A-698F4F482AD7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180F-DD2E-4440-A41F-E66B4B2AA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47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0746-E026-4950-9F3A-698F4F482AD7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180F-DD2E-4440-A41F-E66B4B2AA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9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0746-E026-4950-9F3A-698F4F482AD7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180F-DD2E-4440-A41F-E66B4B2AA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0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0746-E026-4950-9F3A-698F4F482AD7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180F-DD2E-4440-A41F-E66B4B2AA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4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0746-E026-4950-9F3A-698F4F482AD7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180F-DD2E-4440-A41F-E66B4B2AA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07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0746-E026-4950-9F3A-698F4F482AD7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180F-DD2E-4440-A41F-E66B4B2AA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81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D0746-E026-4950-9F3A-698F4F482AD7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6D180F-DD2E-4440-A41F-E66B4B2AAC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51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754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Античная литература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152799"/>
            <a:ext cx="9144000" cy="4178989"/>
          </a:xfrm>
        </p:spPr>
        <p:txBody>
          <a:bodyPr/>
          <a:lstStyle/>
          <a:p>
            <a:pPr algn="ctr"/>
            <a:r>
              <a:rPr lang="ru-RU" dirty="0" smtClean="0"/>
              <a:t>Лекция 1. Миф и гомеровский эпос</a:t>
            </a:r>
          </a:p>
          <a:p>
            <a:pPr marL="457200" indent="-457200" algn="just">
              <a:buAutoNum type="arabicPeriod"/>
            </a:pPr>
            <a:r>
              <a:rPr lang="ru-RU" dirty="0" smtClean="0"/>
              <a:t>Понятие античной литературы</a:t>
            </a:r>
          </a:p>
          <a:p>
            <a:pPr marL="457200" indent="-457200" algn="just">
              <a:buAutoNum type="arabicPeriod"/>
            </a:pPr>
            <a:r>
              <a:rPr lang="ru-RU" dirty="0" smtClean="0"/>
              <a:t>Периодизация древнегреческой литературы</a:t>
            </a:r>
          </a:p>
          <a:p>
            <a:pPr marL="457200" indent="-457200" algn="just">
              <a:buAutoNum type="arabicPeriod"/>
            </a:pPr>
            <a:r>
              <a:rPr lang="ru-RU" dirty="0" smtClean="0"/>
              <a:t>Миф как основа античной культуры</a:t>
            </a:r>
          </a:p>
          <a:p>
            <a:pPr marL="457200" indent="-457200" algn="just">
              <a:buAutoNum type="arabicPeriod"/>
            </a:pPr>
            <a:r>
              <a:rPr lang="ru-RU" dirty="0" smtClean="0"/>
              <a:t>Гомеровский эпос</a:t>
            </a:r>
          </a:p>
        </p:txBody>
      </p:sp>
    </p:spTree>
    <p:extLst>
      <p:ext uri="{BB962C8B-B14F-4D97-AF65-F5344CB8AC3E}">
        <p14:creationId xmlns:p14="http://schemas.microsoft.com/office/powerpoint/2010/main" val="11478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2424"/>
          </a:xfrm>
        </p:spPr>
        <p:txBody>
          <a:bodyPr/>
          <a:lstStyle/>
          <a:p>
            <a:r>
              <a:rPr lang="ru-RU" dirty="0" smtClean="0"/>
              <a:t>ГОМЕР, </a:t>
            </a:r>
            <a:r>
              <a:rPr lang="ru-RU" dirty="0" err="1" smtClean="0"/>
              <a:t>ок</a:t>
            </a:r>
            <a:r>
              <a:rPr lang="ru-RU" dirty="0" smtClean="0"/>
              <a:t>. </a:t>
            </a:r>
            <a:r>
              <a:rPr lang="ru-RU" dirty="0"/>
              <a:t>VIII век до н. э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97" y="1619480"/>
            <a:ext cx="2095500" cy="405312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811836" y="1233889"/>
            <a:ext cx="5462168" cy="4807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Место рождения не известно. </a:t>
            </a:r>
            <a:r>
              <a:rPr lang="ru-RU" sz="1200" dirty="0"/>
              <a:t>За право называться его родиной боролись семь городов</a:t>
            </a:r>
            <a:r>
              <a:rPr lang="ru-RU" sz="1200" dirty="0" smtClean="0"/>
              <a:t>: Смирна, </a:t>
            </a:r>
            <a:r>
              <a:rPr lang="ru-RU" sz="1200" dirty="0" err="1" smtClean="0"/>
              <a:t>Хиос</a:t>
            </a:r>
            <a:r>
              <a:rPr lang="ru-RU" sz="1200" dirty="0" smtClean="0"/>
              <a:t>, </a:t>
            </a:r>
            <a:r>
              <a:rPr lang="ru-RU" sz="1200" dirty="0" err="1" smtClean="0"/>
              <a:t>Колофон</a:t>
            </a:r>
            <a:r>
              <a:rPr lang="ru-RU" sz="1200" dirty="0" smtClean="0"/>
              <a:t>, </a:t>
            </a:r>
            <a:r>
              <a:rPr lang="ru-RU" sz="1200" dirty="0" err="1" smtClean="0"/>
              <a:t>Саламин</a:t>
            </a:r>
            <a:r>
              <a:rPr lang="ru-RU" sz="1200" dirty="0" smtClean="0"/>
              <a:t>, </a:t>
            </a:r>
            <a:r>
              <a:rPr lang="ru-RU" sz="1200" dirty="0" err="1" smtClean="0"/>
              <a:t>Родо</a:t>
            </a:r>
            <a:r>
              <a:rPr lang="ru-RU" sz="1200" dirty="0" smtClean="0"/>
              <a:t>, Аргос, Афины.</a:t>
            </a:r>
          </a:p>
          <a:p>
            <a:pPr marL="0" indent="0">
              <a:buNone/>
            </a:pPr>
            <a:r>
              <a:rPr lang="ru-RU" sz="1200" dirty="0" smtClean="0"/>
              <a:t> </a:t>
            </a:r>
            <a:r>
              <a:rPr lang="ru-RU" sz="1200" dirty="0"/>
              <a:t>Как сообщают </a:t>
            </a:r>
            <a:r>
              <a:rPr lang="ru-RU" sz="1200" dirty="0" smtClean="0"/>
              <a:t>Геродот и</a:t>
            </a:r>
            <a:r>
              <a:rPr lang="ru-RU" sz="1200" dirty="0"/>
              <a:t> </a:t>
            </a:r>
            <a:r>
              <a:rPr lang="ru-RU" sz="1200" dirty="0" err="1"/>
              <a:t>Павсаний</a:t>
            </a:r>
            <a:r>
              <a:rPr lang="ru-RU" sz="1200" dirty="0"/>
              <a:t>, умер Гомер на острове </a:t>
            </a:r>
            <a:r>
              <a:rPr lang="ru-RU" sz="1200" dirty="0" err="1"/>
              <a:t>Иос</a:t>
            </a:r>
            <a:r>
              <a:rPr lang="ru-RU" sz="1200" dirty="0"/>
              <a:t> архипелага </a:t>
            </a:r>
            <a:r>
              <a:rPr lang="ru-RU" sz="1200" dirty="0" err="1"/>
              <a:t>Киклады</a:t>
            </a:r>
            <a:r>
              <a:rPr lang="ru-RU" sz="1200" dirty="0"/>
              <a:t>. Вероятно, «Илиада» и «Одиссея» были сложены на малоазийском побережье Греции, заселенном ионийскими племенами, или на одном из прилегающих островов. Впрочем, гомеровский диалект не дает точных сведений о племенной принадлежности Гомера, так как представляет собой сочетание ионийского и эолийского диалектов древнегреческого языка. Существует предположение, что гомеровский диалект представляет собой одну из форм поэтического </a:t>
            </a:r>
            <a:r>
              <a:rPr lang="ru-RU" sz="1200" dirty="0" err="1"/>
              <a:t>койнэ</a:t>
            </a:r>
            <a:r>
              <a:rPr lang="ru-RU" sz="1200" dirty="0"/>
              <a:t>, сформировавшегося задолго до </a:t>
            </a:r>
            <a:r>
              <a:rPr lang="ru-RU" sz="1200" dirty="0" smtClean="0"/>
              <a:t>предполагаемого </a:t>
            </a:r>
            <a:r>
              <a:rPr lang="ru-RU" sz="1200" dirty="0"/>
              <a:t>времени жизни Гомера</a:t>
            </a:r>
            <a:r>
              <a:rPr lang="ru-RU" sz="1200" dirty="0" smtClean="0"/>
              <a:t>.</a:t>
            </a:r>
          </a:p>
          <a:p>
            <a:pPr marL="0" indent="0">
              <a:buNone/>
            </a:pPr>
            <a:r>
              <a:rPr lang="ru-RU" sz="1200" dirty="0"/>
              <a:t>Традиционно Гомер изображается слепцом. Наиболее вероятно, что это представление исходит не из реальных фактов жизни Гомера, а представляет собой </a:t>
            </a:r>
            <a:r>
              <a:rPr lang="ru-RU" sz="1200" dirty="0" smtClean="0"/>
              <a:t>реконструкцию</a:t>
            </a:r>
            <a:r>
              <a:rPr lang="ru-RU" sz="1200" dirty="0"/>
              <a:t>, характерную для жанра античной биографии. 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/>
              <a:t>Существует предание о поэтическом поединке Гомера с </a:t>
            </a:r>
            <a:r>
              <a:rPr lang="ru-RU" sz="1200" dirty="0" smtClean="0"/>
              <a:t>Гесиодом, </a:t>
            </a:r>
            <a:r>
              <a:rPr lang="ru-RU" sz="1200" dirty="0"/>
              <a:t>описанное в сочинении «Состязание Гомера и Гесиода», созданном не позднее III в. до н. </a:t>
            </a:r>
            <a:r>
              <a:rPr lang="ru-RU" sz="1200" dirty="0" smtClean="0"/>
              <a:t>э., </a:t>
            </a:r>
            <a:r>
              <a:rPr lang="ru-RU" sz="1200" dirty="0"/>
              <a:t>а по мнению многих исследователей, и значительно </a:t>
            </a:r>
            <a:r>
              <a:rPr lang="ru-RU" sz="1200" dirty="0" smtClean="0"/>
              <a:t>раньше. </a:t>
            </a:r>
            <a:r>
              <a:rPr lang="ru-RU" sz="1200" dirty="0"/>
              <a:t>Поэты якобы встретились на острове </a:t>
            </a:r>
            <a:r>
              <a:rPr lang="ru-RU" sz="1200" dirty="0" err="1" smtClean="0"/>
              <a:t>Эвбее</a:t>
            </a:r>
            <a:r>
              <a:rPr lang="ru-RU" sz="1200" dirty="0"/>
              <a:t> на играх в честь погибшего </a:t>
            </a:r>
            <a:r>
              <a:rPr lang="ru-RU" sz="1200" dirty="0" err="1"/>
              <a:t>Амфидема</a:t>
            </a:r>
            <a:r>
              <a:rPr lang="ru-RU" sz="1200" dirty="0"/>
              <a:t> и читали каждый свои лучшие стихи. Царь </a:t>
            </a:r>
            <a:r>
              <a:rPr lang="ru-RU" sz="1200" dirty="0" err="1"/>
              <a:t>Панед</a:t>
            </a:r>
            <a:r>
              <a:rPr lang="ru-RU" sz="1200" dirty="0"/>
              <a:t>, выступивший судьей на состязании, присудил победу Гесиоду, так как тот призывает к земледелию и миру, а не к войне и побоищам. Впрочем, симпатии аудитории были на стороне Гомера.</a:t>
            </a:r>
          </a:p>
        </p:txBody>
      </p:sp>
    </p:spTree>
    <p:extLst>
      <p:ext uri="{BB962C8B-B14F-4D97-AF65-F5344CB8AC3E}">
        <p14:creationId xmlns:p14="http://schemas.microsoft.com/office/powerpoint/2010/main" val="28093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42930"/>
          </a:xfrm>
        </p:spPr>
        <p:txBody>
          <a:bodyPr/>
          <a:lstStyle/>
          <a:p>
            <a:pPr algn="ctr"/>
            <a:r>
              <a:rPr lang="ru-RU" dirty="0" smtClean="0"/>
              <a:t>Гомеровский вопрос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7334" y="1652531"/>
            <a:ext cx="8596670" cy="43888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err="1"/>
              <a:t>С</a:t>
            </a:r>
            <a:r>
              <a:rPr lang="ru-RU" dirty="0" err="1" smtClean="0"/>
              <a:t>вокупность</a:t>
            </a:r>
            <a:r>
              <a:rPr lang="ru-RU" dirty="0" smtClean="0"/>
              <a:t> </a:t>
            </a:r>
            <a:r>
              <a:rPr lang="ru-RU" dirty="0"/>
              <a:t>проблем, относящихся к авторству древнегреческих эпических поэм «Илиада» и «Одиссея» и личности Гомера. Острая постановка этих проблем была произведена вышедшей в1795 году книгой Фридриха Августа Вольфа «Пролегомены к Гомеру».</a:t>
            </a:r>
          </a:p>
          <a:p>
            <a:pPr marL="0" indent="0">
              <a:buNone/>
            </a:pPr>
            <a:r>
              <a:rPr lang="ru-RU" dirty="0"/>
              <a:t>Многие ученые, названные «плюралистами», доказывали, что «Илиада» и «Одиссея» в настоящем виде не являются творениями Гомера (многие даже полагали, что Гомера вообще не существовало), а созданы в VI в. до н. э., вероятно, в Афинах, когда были собраны воедино и записаны передаваемые из поколения в поколение песни разных авторов. Так называемые «</a:t>
            </a:r>
            <a:r>
              <a:rPr lang="ru-RU" dirty="0" err="1"/>
              <a:t>унитарии</a:t>
            </a:r>
            <a:r>
              <a:rPr lang="ru-RU" dirty="0"/>
              <a:t>» отстаивали композиционное единство поэмы, а тем самым и единственность ее автора.</a:t>
            </a:r>
          </a:p>
          <a:p>
            <a:pPr marL="0" indent="0">
              <a:buNone/>
            </a:pPr>
            <a:r>
              <a:rPr lang="ru-RU" dirty="0"/>
              <a:t>Новые сведения об античном мире, сравнительные исследования южнославянских народных эпосов и детальный анализ метрики и стиля предоставили достаточно аргументов против первоначальной версии плюралистов, но усложнили и взгляд </a:t>
            </a:r>
            <a:r>
              <a:rPr lang="ru-RU" dirty="0" err="1" smtClean="0"/>
              <a:t>унитариев</a:t>
            </a:r>
            <a:r>
              <a:rPr lang="ru-RU" dirty="0" smtClean="0"/>
              <a:t>. </a:t>
            </a:r>
            <a:r>
              <a:rPr lang="ru-RU" dirty="0"/>
              <a:t>Историко-географический и языковой анализ «Илиады» и «Одиссеи» позволил датировать их примерно VIII в. до н. э., хотя есть попытки отнести их к IX или к VII в. до н. э. Они, по-видимому, были сложены на </a:t>
            </a:r>
            <a:r>
              <a:rPr lang="ru-RU" dirty="0" err="1" smtClean="0"/>
              <a:t>малоазийскомпобережье</a:t>
            </a:r>
            <a:r>
              <a:rPr lang="ru-RU" dirty="0"/>
              <a:t> Греции, заселенном ионийскими племенами, или на одном из прилегающих островов.</a:t>
            </a:r>
          </a:p>
          <a:p>
            <a:pPr marL="0" indent="0">
              <a:buNone/>
            </a:pPr>
            <a:r>
              <a:rPr lang="ru-RU" dirty="0"/>
              <a:t>Разные ученые по-разному оценивают, насколько велика была роль творческой индивидуальности в окончательном оформлении этих поэм, но превалирует мнение, что Гомер ни в коем случае не является лишь пустым (или собирательным) именем. Неразрешенным остается вопрос, создал ли «Илиаду» и «Одиссею» один поэт или это произведения двух разных авторов, хотя современный компьютерный </a:t>
            </a:r>
            <a:r>
              <a:rPr lang="ru-RU" dirty="0" smtClean="0"/>
              <a:t>анализ</a:t>
            </a:r>
            <a:r>
              <a:rPr lang="ru-RU" dirty="0"/>
              <a:t> </a:t>
            </a:r>
            <a:r>
              <a:rPr lang="ru-RU" dirty="0" smtClean="0"/>
              <a:t>текста </a:t>
            </a:r>
            <a:r>
              <a:rPr lang="ru-RU" dirty="0"/>
              <a:t>обеих поэм показал, что у них один автор.</a:t>
            </a:r>
          </a:p>
          <a:p>
            <a:pPr marL="0" indent="0">
              <a:buNone/>
            </a:pPr>
            <a:r>
              <a:rPr lang="ru-RU" dirty="0"/>
              <a:t>Этот поэт (или поэты) был, вероятно, одним из </a:t>
            </a:r>
            <a:r>
              <a:rPr lang="ru-RU" dirty="0" err="1"/>
              <a:t>аэдов</a:t>
            </a:r>
            <a:r>
              <a:rPr lang="ru-RU" dirty="0"/>
              <a:t>, которые, по меньшей мере, с микенской эпохи (XV—XII вв. до н. э.) передавали из поколения в поколение память о мифическом и героическом прошлом. Существовали, однако, не </a:t>
            </a:r>
            <a:r>
              <a:rPr lang="ru-RU" dirty="0" err="1"/>
              <a:t>пра</a:t>
            </a:r>
            <a:r>
              <a:rPr lang="ru-RU" dirty="0"/>
              <a:t>-Илиада или </a:t>
            </a:r>
            <a:r>
              <a:rPr lang="ru-RU" dirty="0" err="1"/>
              <a:t>пра</a:t>
            </a:r>
            <a:r>
              <a:rPr lang="ru-RU" dirty="0"/>
              <a:t>-Одиссея, но некий набор устоявшихся сюжетов и техника сложения и исполнения песен. Именно эти песни стали материалом для автора (или авторов) обеих эпопей. Новым в творчестве Гомера была свободная обработка многих эпических традиций и формирование из них единого целого с тщательно продуманной композицией. Многие современные ученые придерживаются мнения, что это целое могло быть создано лишь в письменном виде.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78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6492"/>
          </a:xfrm>
        </p:spPr>
        <p:txBody>
          <a:bodyPr/>
          <a:lstStyle/>
          <a:p>
            <a:r>
              <a:rPr lang="ru-RU" dirty="0" smtClean="0"/>
              <a:t>«ИЛИАДА» и «ОДИССЕЯ»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7334" y="1366093"/>
            <a:ext cx="8596670" cy="46752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Первоисточники поэм – песни и сказания о троянской войне. </a:t>
            </a:r>
          </a:p>
          <a:p>
            <a:pPr marL="0" indent="0">
              <a:buNone/>
            </a:pPr>
            <a:r>
              <a:rPr lang="ru-RU" dirty="0" err="1" smtClean="0"/>
              <a:t>Предысторя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З</a:t>
            </a:r>
            <a:r>
              <a:rPr lang="ru-RU" dirty="0" smtClean="0"/>
              <a:t>емля просит </a:t>
            </a:r>
            <a:r>
              <a:rPr lang="ru-RU" dirty="0"/>
              <a:t>З</a:t>
            </a:r>
            <a:r>
              <a:rPr lang="ru-RU" dirty="0" smtClean="0"/>
              <a:t>евса истребить большую часть людей, поскольку их стало слишком много и их тяжко носить. Зевс соглашается и на устроенный пир в честь свадьбы </a:t>
            </a:r>
            <a:r>
              <a:rPr lang="ru-RU" dirty="0" err="1" smtClean="0"/>
              <a:t>Пелея</a:t>
            </a:r>
            <a:r>
              <a:rPr lang="ru-RU" dirty="0" smtClean="0"/>
              <a:t> и Фетиды приглашает всех богов и богинь, кроме Эриды, богини раздора. Но </a:t>
            </a:r>
            <a:r>
              <a:rPr lang="ru-RU" dirty="0"/>
              <a:t>Э</a:t>
            </a:r>
            <a:r>
              <a:rPr lang="ru-RU" dirty="0" smtClean="0"/>
              <a:t>рида проникает на пир и подбрасывает Гере, Афине и Афродите золотое яблоко с надписью «Прекраснейшей».</a:t>
            </a:r>
          </a:p>
          <a:p>
            <a:pPr marL="0" indent="0">
              <a:buNone/>
            </a:pPr>
            <a:r>
              <a:rPr lang="ru-RU" dirty="0" smtClean="0"/>
              <a:t>Рассудить, кто из богинь прекраснейшая, должен Парис, сын Приама, царя Трои. Дары богинь:</a:t>
            </a:r>
          </a:p>
          <a:p>
            <a:pPr marL="0" indent="0">
              <a:buNone/>
            </a:pPr>
            <a:r>
              <a:rPr lang="ru-RU" dirty="0" smtClean="0"/>
              <a:t>Гера – власть</a:t>
            </a:r>
          </a:p>
          <a:p>
            <a:pPr marL="0" indent="0">
              <a:buNone/>
            </a:pPr>
            <a:r>
              <a:rPr lang="ru-RU" dirty="0" smtClean="0"/>
              <a:t>Афина – мудрость</a:t>
            </a:r>
          </a:p>
          <a:p>
            <a:pPr marL="0" indent="0">
              <a:buNone/>
            </a:pPr>
            <a:r>
              <a:rPr lang="ru-RU" dirty="0" smtClean="0"/>
              <a:t>Афродита – прекраснейшую из смертных в жены.</a:t>
            </a:r>
          </a:p>
          <a:p>
            <a:pPr marL="0" indent="0">
              <a:buNone/>
            </a:pPr>
            <a:r>
              <a:rPr lang="ru-RU" dirty="0" smtClean="0"/>
              <a:t>Парис отдает яблоко Афродите и тем самым развязывает войну против Трои.</a:t>
            </a:r>
          </a:p>
          <a:p>
            <a:pPr marL="0" indent="0">
              <a:buNone/>
            </a:pPr>
            <a:r>
              <a:rPr lang="ru-RU" dirty="0" smtClean="0"/>
              <a:t>Гуманизм в том, что суд над богами вершит человек.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37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844" y="705080"/>
            <a:ext cx="8811160" cy="572877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До этих событий Елена, царевна Спарты, выбирает себе в мужья </a:t>
            </a:r>
            <a:r>
              <a:rPr lang="ru-RU" dirty="0" err="1" smtClean="0"/>
              <a:t>Менелая</a:t>
            </a:r>
            <a:r>
              <a:rPr lang="ru-RU" dirty="0" smtClean="0"/>
              <a:t>, Агамемнон – ее сестру Клитемнестру, а Одиссей – </a:t>
            </a:r>
            <a:r>
              <a:rPr lang="ru-RU" dirty="0"/>
              <a:t>П</a:t>
            </a:r>
            <a:r>
              <a:rPr lang="ru-RU" dirty="0" smtClean="0"/>
              <a:t>енелопу.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Одиссей: идея военно-политического союза всех женихов Елены, </a:t>
            </a:r>
            <a:r>
              <a:rPr lang="ru-RU" dirty="0" smtClean="0">
                <a:solidFill>
                  <a:schemeClr val="tx1"/>
                </a:solidFill>
              </a:rPr>
              <a:t>т.е. создано войско для будущей Троянской войны.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По Гомеру, </a:t>
            </a:r>
            <a:r>
              <a:rPr lang="ru-RU" dirty="0">
                <a:solidFill>
                  <a:schemeClr val="tx1"/>
                </a:solidFill>
              </a:rPr>
              <a:t>Е</a:t>
            </a:r>
            <a:r>
              <a:rPr lang="ru-RU" dirty="0" smtClean="0">
                <a:solidFill>
                  <a:schemeClr val="tx1"/>
                </a:solidFill>
              </a:rPr>
              <a:t>лена – раба Афродиты, ибо во всем следует страсти к Парису.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«Илиада»: 10 год осады Трои греками, описывается 51 день.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«Одиссея»: скитания Одиссея после окончания Троянской войны.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Стихотворный размер – шестистопный ямб, </a:t>
            </a:r>
            <a:r>
              <a:rPr lang="ru-RU" dirty="0" err="1" smtClean="0">
                <a:solidFill>
                  <a:schemeClr val="tx1"/>
                </a:solidFill>
              </a:rPr>
              <a:t>гексаметр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Количество песен в обеих поэмах соответствует количеству букв в древнегреческом алфавите.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 rot="10800000" flipV="1">
            <a:off x="2831333" y="3764204"/>
            <a:ext cx="452793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Ты не обетам богов, а ширяющим в воздухе птицам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Верить велишь? Презираю я птиц и о том не забочусь,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Вправо ли птицы несутся, к востоку денницы и солнца,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Или налево пернатые к мрачному западу мчатся.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Верить должны мы единому, Зевса великого воле,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Зевса, который и смертных и вечных богов повелитель!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(Илиада)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17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8641" y="352541"/>
            <a:ext cx="8855363" cy="568882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Л.И. Зайцев:</a:t>
            </a:r>
          </a:p>
          <a:p>
            <a:pPr marL="0" indent="0">
              <a:buNone/>
            </a:pPr>
            <a:r>
              <a:rPr lang="ru-RU" dirty="0" smtClean="0"/>
              <a:t>Герои Гомера живут в условно приподнятом эпическом мире. Характерными чертами его художественного метода, сложившегося уже в фольклорном эпосе, являются героизация и архаизация. Герои Гомера как подлинные эпические герои больше всего стремятся к славе при жизни и после смерти: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25416" y="2289011"/>
            <a:ext cx="794316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Я выхожу, да главы мне любезной губителя встречу, Гектора!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Смерть же принять готов я, когда ни рассудят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Здесь мне назначить ее всемогущий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Кронион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и боги!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Смерти не мог избежать ни Геракл, из мужей величайший,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Как ни любезен он был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громоносному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Зевсу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Крониду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Мощного рок одолел и вражда непреклонная Геры.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Так же и я, коль назначена доля мне равная, лягу,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Где суждено; но сияющей славы я прежде добуду! ( "Илиада", XVIII, 414 - 121)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07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2593"/>
          </a:xfrm>
        </p:spPr>
        <p:txBody>
          <a:bodyPr/>
          <a:lstStyle/>
          <a:p>
            <a:pPr algn="ctr"/>
            <a:r>
              <a:rPr lang="ru-RU" dirty="0" smtClean="0"/>
              <a:t>Социально-историческая основа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7334" y="2160589"/>
            <a:ext cx="8596670" cy="388077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09301" y="2160589"/>
            <a:ext cx="4880472" cy="593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Общество эпохи </a:t>
            </a:r>
            <a:r>
              <a:rPr lang="ru-RU" dirty="0"/>
              <a:t>Г</a:t>
            </a:r>
            <a:r>
              <a:rPr lang="ru-RU" dirty="0" smtClean="0"/>
              <a:t>омера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7334" y="3360145"/>
            <a:ext cx="1316719" cy="1046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Разложение родовой общины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13542" y="3360145"/>
            <a:ext cx="1432193" cy="1057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 формирования сословий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10140" y="3360145"/>
            <a:ext cx="1465243" cy="1057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ремесел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871990" y="3360145"/>
            <a:ext cx="1333041" cy="1046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власти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491470" y="3360145"/>
            <a:ext cx="1443210" cy="1046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Выделение прослойки рабов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1652531" y="2754217"/>
            <a:ext cx="2842351" cy="605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745735" y="2754217"/>
            <a:ext cx="1134737" cy="605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045725" y="2754217"/>
            <a:ext cx="0" cy="605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244029" y="2754217"/>
            <a:ext cx="1134737" cy="605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246564" y="2754217"/>
            <a:ext cx="1972019" cy="605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31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Художественные особенности поэм Гомера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3383" y="2160589"/>
            <a:ext cx="8370621" cy="3880773"/>
          </a:xfrm>
        </p:spPr>
        <p:txBody>
          <a:bodyPr/>
          <a:lstStyle/>
          <a:p>
            <a:r>
              <a:rPr lang="ru-RU" dirty="0" smtClean="0"/>
              <a:t>Объективность, </a:t>
            </a:r>
            <a:r>
              <a:rPr lang="ru-RU" dirty="0" err="1" smtClean="0"/>
              <a:t>т.е</a:t>
            </a:r>
            <a:r>
              <a:rPr lang="ru-RU" dirty="0" smtClean="0"/>
              <a:t> описание событий</a:t>
            </a:r>
          </a:p>
          <a:p>
            <a:r>
              <a:rPr lang="ru-RU" dirty="0" smtClean="0"/>
              <a:t>Вещественное изображение жизни, т.е. внимание сосредоточено на описании хода событий</a:t>
            </a:r>
          </a:p>
          <a:p>
            <a:r>
              <a:rPr lang="ru-RU" dirty="0" smtClean="0"/>
              <a:t>Традиционность – осознание строгого постоянства законов жизни предков, обязательных для всех</a:t>
            </a:r>
          </a:p>
          <a:p>
            <a:r>
              <a:rPr lang="ru-RU" dirty="0" smtClean="0"/>
              <a:t>Монументальность – широкий охват событий из прошлого</a:t>
            </a:r>
          </a:p>
          <a:p>
            <a:r>
              <a:rPr lang="ru-RU" dirty="0" smtClean="0"/>
              <a:t>Героизм – эпический герой не лишен собственной психологии, но последняя проистекает из традиций его народа</a:t>
            </a:r>
          </a:p>
          <a:p>
            <a:r>
              <a:rPr lang="ru-RU" dirty="0" smtClean="0"/>
              <a:t>Эпическое спокойствие – умение созерцать жизнь после глобальных катаклизмов</a:t>
            </a:r>
            <a:endParaRPr lang="ru-RU" dirty="0" smtClean="0"/>
          </a:p>
          <a:p>
            <a:r>
              <a:rPr lang="ru-RU" dirty="0" smtClean="0"/>
              <a:t>Сочетание драматизма, бурлеска, иронии и лиризма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6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Голосовкер Я. Логика мифа. – М.: Наука, 1987.</a:t>
            </a:r>
          </a:p>
          <a:p>
            <a:r>
              <a:rPr lang="ru-RU" dirty="0" smtClean="0"/>
              <a:t>2. Тахо-Годи А.А. Античная мифология. – М.: Искусство, 1989</a:t>
            </a:r>
          </a:p>
          <a:p>
            <a:r>
              <a:rPr lang="ru-RU" dirty="0" smtClean="0"/>
              <a:t>3. Античная литература. Сост. А.Ф. Лосев, А.А. Тахо-Годи и др. – М.: Просвещение, 1980</a:t>
            </a:r>
          </a:p>
          <a:p>
            <a:r>
              <a:rPr lang="ru-RU" dirty="0" smtClean="0"/>
              <a:t>4. Тронский И.М. История античной литературы. – М.: Просвещение, 1988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922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96815"/>
            <a:ext cx="8596668" cy="5644547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Античный </a:t>
            </a:r>
            <a:r>
              <a:rPr lang="en-US" dirty="0" smtClean="0"/>
              <a:t>&lt; </a:t>
            </a:r>
            <a:r>
              <a:rPr lang="uk-UA" dirty="0" smtClean="0"/>
              <a:t>лат. </a:t>
            </a:r>
            <a:r>
              <a:rPr lang="en-US" dirty="0" err="1" smtClean="0"/>
              <a:t>antiquus</a:t>
            </a:r>
            <a:r>
              <a:rPr lang="en-US" dirty="0" smtClean="0"/>
              <a:t> – </a:t>
            </a:r>
            <a:r>
              <a:rPr lang="uk-UA" dirty="0" err="1" smtClean="0"/>
              <a:t>древний</a:t>
            </a:r>
            <a:endParaRPr lang="uk-UA" dirty="0" smtClean="0"/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dirty="0" err="1" smtClean="0"/>
              <a:t>Рассматривается</a:t>
            </a:r>
            <a:r>
              <a:rPr lang="uk-UA" dirty="0" smtClean="0"/>
              <a:t> не вся </a:t>
            </a:r>
            <a:r>
              <a:rPr lang="uk-UA" dirty="0" err="1" smtClean="0"/>
              <a:t>литература</a:t>
            </a:r>
            <a:r>
              <a:rPr lang="uk-UA" dirty="0" smtClean="0"/>
              <a:t> </a:t>
            </a:r>
            <a:r>
              <a:rPr lang="uk-UA" dirty="0" err="1" smtClean="0"/>
              <a:t>древнего</a:t>
            </a:r>
            <a:r>
              <a:rPr lang="uk-UA" dirty="0" smtClean="0"/>
              <a:t> мира, а </a:t>
            </a:r>
            <a:r>
              <a:rPr lang="uk-UA" dirty="0" err="1" smtClean="0"/>
              <a:t>литература</a:t>
            </a:r>
            <a:r>
              <a:rPr lang="uk-UA" dirty="0" smtClean="0"/>
              <a:t> </a:t>
            </a:r>
            <a:r>
              <a:rPr lang="uk-UA" dirty="0" err="1" smtClean="0"/>
              <a:t>двух</a:t>
            </a:r>
            <a:r>
              <a:rPr lang="uk-UA" dirty="0" smtClean="0"/>
              <a:t> </a:t>
            </a:r>
            <a:r>
              <a:rPr lang="uk-UA" dirty="0" err="1" smtClean="0"/>
              <a:t>стран</a:t>
            </a:r>
            <a:r>
              <a:rPr lang="uk-UA" dirty="0" smtClean="0"/>
              <a:t> – </a:t>
            </a:r>
            <a:r>
              <a:rPr lang="uk-UA" dirty="0" err="1" smtClean="0"/>
              <a:t>Греции</a:t>
            </a:r>
            <a:r>
              <a:rPr lang="uk-UA" dirty="0" smtClean="0"/>
              <a:t> и Рима</a:t>
            </a:r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dirty="0" err="1" smtClean="0"/>
              <a:t>Временной</a:t>
            </a:r>
            <a:r>
              <a:rPr lang="uk-UA" dirty="0" smtClean="0"/>
              <a:t> </a:t>
            </a:r>
            <a:r>
              <a:rPr lang="uk-UA" dirty="0" err="1" smtClean="0"/>
              <a:t>промежуток</a:t>
            </a:r>
            <a:r>
              <a:rPr lang="uk-UA" dirty="0" smtClean="0"/>
              <a:t> – </a:t>
            </a:r>
          </a:p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dirty="0" smtClean="0"/>
              <a:t>1200 лет.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82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Периодизация</a:t>
            </a:r>
            <a:r>
              <a:rPr lang="uk-UA" dirty="0" smtClean="0"/>
              <a:t> </a:t>
            </a:r>
            <a:r>
              <a:rPr lang="uk-UA" dirty="0" err="1" smtClean="0"/>
              <a:t>античнной</a:t>
            </a:r>
            <a:r>
              <a:rPr lang="uk-UA" dirty="0" smtClean="0"/>
              <a:t> </a:t>
            </a:r>
            <a:r>
              <a:rPr lang="uk-UA" dirty="0" err="1" smtClean="0"/>
              <a:t>литератур</a:t>
            </a:r>
            <a:r>
              <a:rPr lang="ru-RU" dirty="0" smtClean="0"/>
              <a:t>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 период – </a:t>
            </a:r>
            <a:r>
              <a:rPr lang="ru-RU" dirty="0" smtClean="0">
                <a:solidFill>
                  <a:srgbClr val="FF0000"/>
                </a:solidFill>
              </a:rPr>
              <a:t>доклассический или архаический</a:t>
            </a:r>
            <a:r>
              <a:rPr lang="ru-RU" dirty="0" smtClean="0"/>
              <a:t>, </a:t>
            </a:r>
            <a:r>
              <a:rPr lang="pl-PL" dirty="0" smtClean="0"/>
              <a:t>o</a:t>
            </a:r>
            <a:r>
              <a:rPr lang="ru-RU" dirty="0" err="1" smtClean="0"/>
              <a:t>конч</a:t>
            </a:r>
            <a:r>
              <a:rPr lang="ru-RU" dirty="0" smtClean="0"/>
              <a:t>. первая треть </a:t>
            </a:r>
            <a:r>
              <a:rPr lang="pl-PL" dirty="0" smtClean="0"/>
              <a:t>I </a:t>
            </a:r>
            <a:r>
              <a:rPr lang="ru-RU" dirty="0" smtClean="0"/>
              <a:t>тысяч. </a:t>
            </a:r>
            <a:r>
              <a:rPr lang="ru-RU" dirty="0"/>
              <a:t>д</a:t>
            </a:r>
            <a:r>
              <a:rPr lang="ru-RU" dirty="0" smtClean="0"/>
              <a:t>о н.э.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устное народное творчество, до наших дней дошли только два 				памятника, записанные в </a:t>
            </a:r>
            <a:r>
              <a:rPr lang="pl-PL" dirty="0" smtClean="0"/>
              <a:t>VI </a:t>
            </a:r>
            <a:r>
              <a:rPr lang="ru-RU" dirty="0" smtClean="0"/>
              <a:t>веке до н.э. – «Илиада» и «Одиссея».</a:t>
            </a:r>
          </a:p>
          <a:p>
            <a:r>
              <a:rPr lang="ru-RU" dirty="0" smtClean="0"/>
              <a:t>2 период – </a:t>
            </a:r>
            <a:r>
              <a:rPr lang="ru-RU" dirty="0" smtClean="0">
                <a:solidFill>
                  <a:srgbClr val="FF0000"/>
                </a:solidFill>
              </a:rPr>
              <a:t>классический </a:t>
            </a:r>
            <a:r>
              <a:rPr lang="ru-RU" dirty="0" smtClean="0"/>
              <a:t>– </a:t>
            </a:r>
            <a:r>
              <a:rPr lang="pl-PL" dirty="0" smtClean="0"/>
              <a:t>VII</a:t>
            </a:r>
            <a:r>
              <a:rPr lang="en-US" dirty="0" smtClean="0"/>
              <a:t>-IV </a:t>
            </a:r>
            <a:r>
              <a:rPr lang="uk-UA" dirty="0" smtClean="0"/>
              <a:t>в. до н.</a:t>
            </a:r>
            <a:r>
              <a:rPr lang="ru-RU" dirty="0" smtClean="0"/>
              <a:t>э.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в связи с развитием внутреннего мира личности появляются и 				развиваются формы и жанры лирики и драмы, а также проза, 				включающая труды историков, ораторов и философов</a:t>
            </a:r>
          </a:p>
          <a:p>
            <a:r>
              <a:rPr lang="ru-RU" dirty="0" smtClean="0"/>
              <a:t>3 период – </a:t>
            </a:r>
            <a:r>
              <a:rPr lang="ru-RU" dirty="0" smtClean="0">
                <a:solidFill>
                  <a:srgbClr val="FF0000"/>
                </a:solidFill>
              </a:rPr>
              <a:t>эллинистический</a:t>
            </a:r>
            <a:r>
              <a:rPr lang="ru-RU" dirty="0" smtClean="0"/>
              <a:t> – </a:t>
            </a:r>
            <a:r>
              <a:rPr lang="en-US" dirty="0" smtClean="0"/>
              <a:t>III </a:t>
            </a:r>
            <a:r>
              <a:rPr lang="ru-RU" dirty="0" smtClean="0"/>
              <a:t>в. </a:t>
            </a:r>
            <a:r>
              <a:rPr lang="ru-RU" dirty="0"/>
              <a:t>д</a:t>
            </a:r>
            <a:r>
              <a:rPr lang="ru-RU" dirty="0" smtClean="0"/>
              <a:t>о н.э. </a:t>
            </a:r>
            <a:r>
              <a:rPr lang="en-US" dirty="0" smtClean="0"/>
              <a:t>– V</a:t>
            </a:r>
            <a:r>
              <a:rPr lang="ru-RU" dirty="0" smtClean="0"/>
              <a:t> в. </a:t>
            </a:r>
            <a:r>
              <a:rPr lang="ru-RU" dirty="0" err="1"/>
              <a:t>н</a:t>
            </a:r>
            <a:r>
              <a:rPr lang="ru-RU" dirty="0" err="1" smtClean="0"/>
              <a:t>.э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	в связи с образованием крупных военных и общественно-политических 			формаций усложняется и внутренний мир человека, происходит его 			</a:t>
            </a:r>
            <a:r>
              <a:rPr lang="ru-RU" dirty="0" err="1" smtClean="0"/>
              <a:t>субъективация</a:t>
            </a:r>
            <a:r>
              <a:rPr lang="ru-RU" dirty="0" smtClean="0"/>
              <a:t> (выделение своего я), к этому же времени относится и 			литература древнего Рима.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25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миф?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811" y="1586428"/>
            <a:ext cx="8596668" cy="4653237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59050865"/>
              </p:ext>
            </p:extLst>
          </p:nvPr>
        </p:nvGraphicFramePr>
        <p:xfrm>
          <a:off x="677334" y="1981064"/>
          <a:ext cx="8896324" cy="4157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257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82199"/>
            <a:ext cx="8596668" cy="525916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pl-PL" dirty="0" smtClean="0"/>
              <a:t>M</a:t>
            </a:r>
            <a:r>
              <a:rPr lang="en-US" dirty="0" err="1" smtClean="0"/>
              <a:t>ythos</a:t>
            </a:r>
            <a:r>
              <a:rPr lang="en-US" dirty="0" smtClean="0"/>
              <a:t> – </a:t>
            </a:r>
            <a:r>
              <a:rPr lang="ru-RU" dirty="0" smtClean="0"/>
              <a:t>слово-символ-мысль, повествование о богах и героях, часть сознания</a:t>
            </a:r>
            <a:endParaRPr lang="en-US" dirty="0" smtClean="0"/>
          </a:p>
          <a:p>
            <a:r>
              <a:rPr lang="en-US" dirty="0" smtClean="0"/>
              <a:t>Logos – </a:t>
            </a:r>
            <a:r>
              <a:rPr lang="ru-RU" dirty="0" smtClean="0"/>
              <a:t>слово как орудие познания мира</a:t>
            </a:r>
            <a:endParaRPr lang="en-US" dirty="0" smtClean="0"/>
          </a:p>
          <a:p>
            <a:r>
              <a:rPr lang="en-US" dirty="0" smtClean="0"/>
              <a:t>Epos – </a:t>
            </a:r>
            <a:r>
              <a:rPr lang="ru-RU" dirty="0" smtClean="0"/>
              <a:t>звуковое оформление высказывания, повествование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ru-RU" dirty="0"/>
              <a:t>м</a:t>
            </a:r>
            <a:r>
              <a:rPr lang="ru-RU" dirty="0" smtClean="0"/>
              <a:t>ифологическое мышление и сознание</a:t>
            </a:r>
            <a:endParaRPr lang="pl-PL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	Стихийность создания мифологического сюжета, связанная с 							обожествлением природных явлений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645273" y="3411781"/>
            <a:ext cx="484632" cy="444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>
            <a:off x="4645273" y="4197426"/>
            <a:ext cx="484632" cy="48474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84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мифологического мышления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55509"/>
            <a:ext cx="8596668" cy="4934274"/>
          </a:xfrm>
        </p:spPr>
        <p:txBody>
          <a:bodyPr/>
          <a:lstStyle/>
          <a:p>
            <a:r>
              <a:rPr lang="ru-RU" dirty="0" smtClean="0"/>
              <a:t>Анимизм – наделение душой всего сущего в мире (огонь имеет свою душу)</a:t>
            </a:r>
          </a:p>
          <a:p>
            <a:r>
              <a:rPr lang="ru-RU" dirty="0" smtClean="0"/>
              <a:t>Фетишизм (более раннее проявление анимизма) – наделение душой неживого предмета (напр., помещение души в полено)</a:t>
            </a:r>
          </a:p>
          <a:p>
            <a:r>
              <a:rPr lang="ru-RU" dirty="0" smtClean="0"/>
              <a:t>Зооморфизм – наделение человекоподобного существа внешними признаками животного (фавны, кентавры)</a:t>
            </a:r>
          </a:p>
          <a:p>
            <a:r>
              <a:rPr lang="ru-RU" dirty="0" smtClean="0"/>
              <a:t>Антропоморфизм – наделение неодушевленных предметов человекоподобными чертами (дриады, нимфы, морские и речные старцы)</a:t>
            </a:r>
          </a:p>
          <a:p>
            <a:r>
              <a:rPr lang="ru-RU" dirty="0" smtClean="0"/>
              <a:t>Вера в логику чуда: если предмет или существо не выполняет своих функций, то оно должно исчезнуть. Чудо, в отличие от сказки, происходит стихийно, оно идет не извне, а изнутри.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0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Классификация мифов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Космогонические – повествуют об основах мироздания и сотворении мира</a:t>
            </a:r>
          </a:p>
          <a:p>
            <a:r>
              <a:rPr lang="ru-RU" dirty="0" smtClean="0"/>
              <a:t>Теогонические – повествуют о происхождении богов</a:t>
            </a:r>
          </a:p>
          <a:p>
            <a:r>
              <a:rPr lang="ru-RU" dirty="0" smtClean="0"/>
              <a:t>Солярные – повествуют о происхождении солнца</a:t>
            </a:r>
          </a:p>
          <a:p>
            <a:r>
              <a:rPr lang="ru-RU" dirty="0" err="1" smtClean="0"/>
              <a:t>Лунарные</a:t>
            </a:r>
            <a:r>
              <a:rPr lang="ru-RU" dirty="0" smtClean="0"/>
              <a:t> – повествуют о происхождении луны</a:t>
            </a:r>
          </a:p>
          <a:p>
            <a:r>
              <a:rPr lang="ru-RU" dirty="0" err="1" smtClean="0"/>
              <a:t>Стелларные</a:t>
            </a:r>
            <a:r>
              <a:rPr lang="ru-RU" dirty="0" smtClean="0"/>
              <a:t> – повествуют о происхождении звезд</a:t>
            </a:r>
          </a:p>
          <a:p>
            <a:r>
              <a:rPr lang="ru-RU" dirty="0" smtClean="0"/>
              <a:t>Героические – повествуют о героях и их подвигах</a:t>
            </a:r>
          </a:p>
          <a:p>
            <a:r>
              <a:rPr lang="ru-RU" dirty="0" smtClean="0"/>
              <a:t>Эсхатологические – повествуют о гибели мира и его возрождении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85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Фольклорные жанры, отражающие мифологическое мировоззрение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Гимн – хвалебная песнь богам</a:t>
            </a:r>
          </a:p>
          <a:p>
            <a:r>
              <a:rPr lang="ru-RU" dirty="0" smtClean="0"/>
              <a:t>Пеан – гимн в честь </a:t>
            </a:r>
            <a:r>
              <a:rPr lang="ru-RU" dirty="0" err="1"/>
              <a:t>А</a:t>
            </a:r>
            <a:r>
              <a:rPr lang="ru-RU" dirty="0" err="1" smtClean="0"/>
              <a:t>пполона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Дифирамб – гимн в честь Диониса</a:t>
            </a:r>
          </a:p>
          <a:p>
            <a:r>
              <a:rPr lang="ru-RU" dirty="0" smtClean="0"/>
              <a:t>Гименей – свадебная песнь, восхваляющая жениха и невесту</a:t>
            </a:r>
          </a:p>
          <a:p>
            <a:r>
              <a:rPr lang="ru-RU" dirty="0" err="1" smtClean="0"/>
              <a:t>Гипорхема</a:t>
            </a:r>
            <a:r>
              <a:rPr lang="ru-RU" dirty="0" smtClean="0"/>
              <a:t> – песня, аккомпанирующая танцу</a:t>
            </a:r>
          </a:p>
          <a:p>
            <a:r>
              <a:rPr lang="ru-RU" dirty="0" err="1" smtClean="0"/>
              <a:t>Софронистическая</a:t>
            </a:r>
            <a:r>
              <a:rPr lang="ru-RU" dirty="0" smtClean="0"/>
              <a:t> – пеня, в которой идет прямое назидание</a:t>
            </a:r>
          </a:p>
          <a:p>
            <a:r>
              <a:rPr lang="ru-RU" dirty="0" err="1" smtClean="0"/>
              <a:t>Энкомий</a:t>
            </a:r>
            <a:r>
              <a:rPr lang="ru-RU" dirty="0" smtClean="0"/>
              <a:t> – хвалебная песнь в честь славных мужей</a:t>
            </a:r>
          </a:p>
          <a:p>
            <a:r>
              <a:rPr lang="ru-RU" dirty="0" err="1" smtClean="0"/>
              <a:t>Френос</a:t>
            </a:r>
            <a:r>
              <a:rPr lang="ru-RU" dirty="0" smtClean="0"/>
              <a:t> – погребальная песнь</a:t>
            </a:r>
          </a:p>
          <a:p>
            <a:r>
              <a:rPr lang="ru-RU" dirty="0" err="1" smtClean="0"/>
              <a:t>Агон</a:t>
            </a:r>
            <a:r>
              <a:rPr lang="ru-RU" dirty="0" smtClean="0"/>
              <a:t> – состязание песнопевцев</a:t>
            </a:r>
          </a:p>
          <a:p>
            <a:r>
              <a:rPr lang="ru-RU" dirty="0" smtClean="0"/>
              <a:t>Эпитафий – надгробный плач</a:t>
            </a:r>
          </a:p>
          <a:p>
            <a:pPr marL="0" indent="0">
              <a:buNone/>
            </a:pPr>
            <a:r>
              <a:rPr lang="ru-RU" dirty="0" smtClean="0"/>
              <a:t>Античные гимны. – М., МГУ, 1989 </a:t>
            </a:r>
          </a:p>
        </p:txBody>
      </p:sp>
    </p:spTree>
    <p:extLst>
      <p:ext uri="{BB962C8B-B14F-4D97-AF65-F5344CB8AC3E}">
        <p14:creationId xmlns:p14="http://schemas.microsoft.com/office/powerpoint/2010/main" val="269499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203</TotalTime>
  <Words>1001</Words>
  <Application>Microsoft Office PowerPoint</Application>
  <PresentationFormat>Широкоэкранный</PresentationFormat>
  <Paragraphs>132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 Unicode MS</vt:lpstr>
      <vt:lpstr>Arial</vt:lpstr>
      <vt:lpstr>Trebuchet MS</vt:lpstr>
      <vt:lpstr>Wingdings 3</vt:lpstr>
      <vt:lpstr>Грань</vt:lpstr>
      <vt:lpstr>Античная литература</vt:lpstr>
      <vt:lpstr>Литература</vt:lpstr>
      <vt:lpstr>Презентация PowerPoint</vt:lpstr>
      <vt:lpstr>Периодизация античнной литературы</vt:lpstr>
      <vt:lpstr>Что такое миф?</vt:lpstr>
      <vt:lpstr>Презентация PowerPoint</vt:lpstr>
      <vt:lpstr>Элементы мифологического мышления</vt:lpstr>
      <vt:lpstr>Классификация мифов</vt:lpstr>
      <vt:lpstr>Фольклорные жанры, отражающие мифологическое мировоззрение</vt:lpstr>
      <vt:lpstr>ГОМЕР, ок. VIII век до н. э</vt:lpstr>
      <vt:lpstr>Гомеровский вопрос</vt:lpstr>
      <vt:lpstr>«ИЛИАДА» и «ОДИССЕЯ»</vt:lpstr>
      <vt:lpstr>Презентация PowerPoint</vt:lpstr>
      <vt:lpstr>Презентация PowerPoint</vt:lpstr>
      <vt:lpstr>Социально-историческая основа</vt:lpstr>
      <vt:lpstr>Художественные особенности поэм Гомера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Античная литература</dc:title>
  <dc:creator>SAURON OF MORDOR</dc:creator>
  <cp:lastModifiedBy>SAURON OF MORDOR</cp:lastModifiedBy>
  <cp:revision>57</cp:revision>
  <dcterms:created xsi:type="dcterms:W3CDTF">2014-01-20T09:56:38Z</dcterms:created>
  <dcterms:modified xsi:type="dcterms:W3CDTF">2014-01-20T15:34:50Z</dcterms:modified>
</cp:coreProperties>
</file>